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1250F-9699-C149-ADF0-93E4156887C8}" type="datetimeFigureOut">
              <a:rPr lang="en-US" smtClean="0"/>
              <a:t>7/13/14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52E6F-84BC-DC41-A0D3-B1D9C3D43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3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8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8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4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9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0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0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D5619-49C7-454C-92AA-F8126B297840}" type="datetimeFigureOut">
              <a:rPr lang="en-US" smtClean="0"/>
              <a:t>7/13/14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FDD7A-9742-3641-85FA-0F80F534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 dimensional genomic data, </a:t>
            </a:r>
            <a:r>
              <a:rPr lang="en-US" dirty="0" err="1"/>
              <a:t>identifiability</a:t>
            </a:r>
            <a:r>
              <a:rPr lang="en-US" dirty="0"/>
              <a:t>, and query-response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Haixu Tang</a:t>
            </a:r>
          </a:p>
          <a:p>
            <a:r>
              <a:rPr lang="en-US" dirty="0" smtClean="0"/>
              <a:t>School of Informatics and Computing</a:t>
            </a:r>
          </a:p>
          <a:p>
            <a:r>
              <a:rPr lang="en-US" dirty="0" smtClean="0"/>
              <a:t>Indiana University, Bloomington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4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“Big Data” in Personal </a:t>
            </a:r>
            <a:r>
              <a:rPr lang="en-US" dirty="0"/>
              <a:t>G</a:t>
            </a:r>
            <a:r>
              <a:rPr lang="en-US" dirty="0" smtClean="0"/>
              <a:t>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06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Genomics is a key component of personalized medicine</a:t>
            </a:r>
          </a:p>
          <a:p>
            <a:pPr lvl="1"/>
            <a:r>
              <a:rPr lang="en-US" dirty="0" smtClean="0"/>
              <a:t>Massive</a:t>
            </a:r>
          </a:p>
          <a:p>
            <a:pPr lvl="2"/>
            <a:r>
              <a:rPr lang="en-US" dirty="0" smtClean="0"/>
              <a:t>Large research-oriented projects: 1000 genomes to 10</a:t>
            </a:r>
            <a:r>
              <a:rPr lang="en-US" baseline="30000" dirty="0" smtClean="0"/>
              <a:t>6</a:t>
            </a:r>
          </a:p>
          <a:p>
            <a:pPr lvl="2"/>
            <a:r>
              <a:rPr lang="en-US" dirty="0" smtClean="0"/>
              <a:t>Genome sequencing for all new-</a:t>
            </a:r>
            <a:r>
              <a:rPr lang="en-US" dirty="0" err="1" smtClean="0"/>
              <a:t>borns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Open data project, e.g., the Personal Genomics Project (PGP)</a:t>
            </a:r>
            <a:endParaRPr lang="en-US" dirty="0"/>
          </a:p>
          <a:p>
            <a:pPr lvl="1"/>
            <a:r>
              <a:rPr lang="en-US" dirty="0" smtClean="0"/>
              <a:t>Heterogeneous</a:t>
            </a:r>
          </a:p>
          <a:p>
            <a:pPr lvl="2"/>
            <a:r>
              <a:rPr lang="en-US" dirty="0" smtClean="0"/>
              <a:t>Genomic sequence (variations)</a:t>
            </a:r>
          </a:p>
          <a:p>
            <a:pPr lvl="2"/>
            <a:r>
              <a:rPr lang="en-US" dirty="0" smtClean="0"/>
              <a:t>Constant, dynamic monitoring</a:t>
            </a:r>
          </a:p>
          <a:p>
            <a:pPr lvl="3"/>
            <a:r>
              <a:rPr lang="en-US" dirty="0" err="1" smtClean="0"/>
              <a:t>Transcritpomics</a:t>
            </a:r>
            <a:r>
              <a:rPr lang="en-US" dirty="0" smtClean="0"/>
              <a:t>, proteomics, metabolomics, microbial communities, etc. (as demonstrated by </a:t>
            </a:r>
            <a:r>
              <a:rPr lang="en-US" dirty="0" err="1" smtClean="0"/>
              <a:t>iPOP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5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in Personal </a:t>
            </a:r>
            <a:r>
              <a:rPr lang="en-US" dirty="0"/>
              <a:t>G</a:t>
            </a:r>
            <a:r>
              <a:rPr lang="en-US" dirty="0" smtClean="0"/>
              <a:t>enomics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42893"/>
              </p:ext>
            </p:extLst>
          </p:nvPr>
        </p:nvGraphicFramePr>
        <p:xfrm>
          <a:off x="439599" y="1820285"/>
          <a:ext cx="7905296" cy="2526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537"/>
                <a:gridCol w="3744705"/>
                <a:gridCol w="2972054"/>
              </a:tblGrid>
              <a:tr h="5365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Personalized Healthcare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Research (secondary)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01552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Detection of markers</a:t>
                      </a:r>
                      <a:r>
                        <a:rPr lang="en-US" baseline="0" dirty="0" smtClean="0"/>
                        <a:t> for d</a:t>
                      </a:r>
                      <a:r>
                        <a:rPr lang="en-US" dirty="0" smtClean="0"/>
                        <a:t>iagnosis and treatment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(pharmacogenomics)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Discovery of markers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06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Sharing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Sharing</a:t>
                      </a:r>
                      <a:r>
                        <a:rPr lang="en-US" baseline="0" dirty="0" smtClean="0"/>
                        <a:t> patient data among health practitioners</a:t>
                      </a:r>
                    </a:p>
                    <a:p>
                      <a:r>
                        <a:rPr lang="en-US" baseline="0" dirty="0" smtClean="0"/>
                        <a:t>Searching for successful treatment on similar patients (“patient like me”)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Methodology</a:t>
                      </a:r>
                      <a:r>
                        <a:rPr lang="en-US" baseline="0" dirty="0" smtClean="0"/>
                        <a:t> development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Validation of markers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3318" y="4686418"/>
            <a:ext cx="7359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Challenges: </a:t>
            </a:r>
            <a:r>
              <a:rPr lang="en-US" sz="2800" b="1" dirty="0" smtClean="0"/>
              <a:t>S</a:t>
            </a:r>
            <a:r>
              <a:rPr lang="en-US" sz="2800" dirty="0" smtClean="0"/>
              <a:t>peed, </a:t>
            </a:r>
            <a:r>
              <a:rPr lang="en-US" sz="2800" b="1" dirty="0" smtClean="0"/>
              <a:t>S</a:t>
            </a:r>
            <a:r>
              <a:rPr lang="en-US" sz="2800" dirty="0" smtClean="0"/>
              <a:t>torage, </a:t>
            </a:r>
            <a:r>
              <a:rPr lang="en-US" sz="2800" b="1" dirty="0" smtClean="0"/>
              <a:t>S</a:t>
            </a:r>
            <a:r>
              <a:rPr lang="en-US" sz="2800" dirty="0" smtClean="0"/>
              <a:t>calability,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ecurity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318" y="5383135"/>
            <a:ext cx="8734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Solution: </a:t>
            </a:r>
            <a:r>
              <a:rPr lang="en-US" sz="2800" b="1" dirty="0" smtClean="0"/>
              <a:t>cloud</a:t>
            </a:r>
            <a:r>
              <a:rPr lang="en-US" sz="2800" dirty="0" smtClean="0"/>
              <a:t>, hybrid cloud, bring computing to the data!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77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Privacy Enhancing Technologies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619471"/>
              </p:ext>
            </p:extLst>
          </p:nvPr>
        </p:nvGraphicFramePr>
        <p:xfrm>
          <a:off x="439599" y="1820285"/>
          <a:ext cx="7905296" cy="2526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537"/>
                <a:gridCol w="3744705"/>
                <a:gridCol w="2972054"/>
              </a:tblGrid>
              <a:tr h="5365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Personalized Healthcare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Research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(Secondary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01552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Detection of markers</a:t>
                      </a:r>
                      <a:r>
                        <a:rPr lang="en-US" baseline="0" dirty="0" smtClean="0"/>
                        <a:t> for d</a:t>
                      </a:r>
                      <a:r>
                        <a:rPr lang="en-US" dirty="0" smtClean="0"/>
                        <a:t>iagnosis and treatment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(pharmacogenomics)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Discovery of markers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06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Sharing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Sharing</a:t>
                      </a:r>
                      <a:r>
                        <a:rPr lang="en-US" baseline="0" dirty="0" smtClean="0"/>
                        <a:t> patient data among health practitioners</a:t>
                      </a:r>
                    </a:p>
                    <a:p>
                      <a:r>
                        <a:rPr lang="en-US" baseline="0" dirty="0" smtClean="0"/>
                        <a:t>Searching for successful treatment on similar patients (“patient like me”)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Methodology</a:t>
                      </a:r>
                      <a:r>
                        <a:rPr lang="en-US" baseline="0" dirty="0" smtClean="0"/>
                        <a:t> development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Validation of markers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V="1">
            <a:off x="3062111" y="4347064"/>
            <a:ext cx="0" cy="4706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41502" y="4859427"/>
            <a:ext cx="30412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Cryptographic protocols: SMC,</a:t>
            </a:r>
          </a:p>
          <a:p>
            <a:r>
              <a:rPr lang="en-US" dirty="0" err="1" smtClean="0"/>
              <a:t>homomorphic</a:t>
            </a:r>
            <a:r>
              <a:rPr lang="en-US" dirty="0" smtClean="0"/>
              <a:t> computation, </a:t>
            </a:r>
          </a:p>
          <a:p>
            <a:r>
              <a:rPr lang="en-US" dirty="0"/>
              <a:t>functional </a:t>
            </a:r>
            <a:r>
              <a:rPr lang="en-US" dirty="0" smtClean="0"/>
              <a:t>encryption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39497" y="4300595"/>
            <a:ext cx="0" cy="5171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18888" y="4812958"/>
            <a:ext cx="30574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 security approaches: </a:t>
            </a:r>
          </a:p>
          <a:p>
            <a:r>
              <a:rPr lang="en-US" dirty="0" smtClean="0"/>
              <a:t>access control, query auditing,</a:t>
            </a:r>
          </a:p>
          <a:p>
            <a:r>
              <a:rPr lang="en-US" dirty="0"/>
              <a:t>d</a:t>
            </a:r>
            <a:r>
              <a:rPr lang="en-US" dirty="0" smtClean="0"/>
              <a:t>ifferential privacy 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>
            <a:off x="4582719" y="4496571"/>
            <a:ext cx="249313" cy="2963645"/>
          </a:xfrm>
          <a:prstGeom prst="lef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37930" y="6200334"/>
            <a:ext cx="3801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Ethic studies, informed consent, policy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2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specific for genomic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/>
              <a:t>Genome </a:t>
            </a:r>
            <a:r>
              <a:rPr lang="en-US" dirty="0" smtClean="0"/>
              <a:t>technologies evolve very fast!</a:t>
            </a:r>
          </a:p>
          <a:p>
            <a:pPr lvl="1"/>
            <a:r>
              <a:rPr lang="en-US" dirty="0" smtClean="0"/>
              <a:t>Genomic data are extremely high dimensional</a:t>
            </a:r>
          </a:p>
          <a:p>
            <a:pPr lvl="2"/>
            <a:r>
              <a:rPr lang="en-US" dirty="0" smtClean="0"/>
              <a:t>Millions of SNPs, easily identifiable</a:t>
            </a:r>
          </a:p>
          <a:p>
            <a:pPr lvl="2"/>
            <a:r>
              <a:rPr lang="en-US" dirty="0" smtClean="0"/>
              <a:t>Balance between data security and utility</a:t>
            </a:r>
          </a:p>
          <a:p>
            <a:pPr lvl="1"/>
            <a:r>
              <a:rPr lang="en-US" dirty="0" smtClean="0"/>
              <a:t>Not only the data, but also analysis results need to be protected</a:t>
            </a:r>
          </a:p>
          <a:p>
            <a:pPr lvl="2"/>
            <a:r>
              <a:rPr lang="en-US" dirty="0" smtClean="0"/>
              <a:t>Allele frequencies or test statistics (e.g</a:t>
            </a:r>
            <a:r>
              <a:rPr lang="en-US" dirty="0"/>
              <a:t>., Homer’s attack)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pecial properties</a:t>
            </a:r>
          </a:p>
          <a:p>
            <a:pPr lvl="1"/>
            <a:r>
              <a:rPr lang="en-US" dirty="0" smtClean="0"/>
              <a:t>Different dimensions are NOT independent</a:t>
            </a:r>
          </a:p>
          <a:p>
            <a:pPr lvl="2"/>
            <a:r>
              <a:rPr lang="en-US" dirty="0" smtClean="0"/>
              <a:t>Genetic structures (e.g., linkage disequilibrium)</a:t>
            </a:r>
            <a:endParaRPr lang="en-US" dirty="0"/>
          </a:p>
          <a:p>
            <a:pPr lvl="1"/>
            <a:r>
              <a:rPr lang="en-US" dirty="0" smtClean="0"/>
              <a:t>Specific genomic research focuses on a small number of dimensions (e.g., disease-associated SNPs)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4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339</Words>
  <Application>Microsoft Macintosh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High dimensional genomic data, identifiability, and query-response</vt:lpstr>
      <vt:lpstr>“Big Data” in Personal Genomics</vt:lpstr>
      <vt:lpstr>Challenges in Personal Genomics </vt:lpstr>
      <vt:lpstr>Privacy Enhancing Technologies</vt:lpstr>
      <vt:lpstr>What is specific for genomic data?</vt:lpstr>
    </vt:vector>
  </TitlesOfParts>
  <Company>Indiana University - School of Informatics &amp; 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building the IT infrastructure for personalized genomics</dc:title>
  <dc:creator>Haixu Tang</dc:creator>
  <cp:lastModifiedBy>Haixu Tang</cp:lastModifiedBy>
  <cp:revision>24</cp:revision>
  <dcterms:created xsi:type="dcterms:W3CDTF">2014-06-17T21:47:13Z</dcterms:created>
  <dcterms:modified xsi:type="dcterms:W3CDTF">2014-07-13T13:30:17Z</dcterms:modified>
</cp:coreProperties>
</file>